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10.xml"/>
  <Override ContentType="application/vnd.openxmlformats-officedocument.presentationml.comments+xml" PartName="/ppt/comments/comment8.xml"/>
  <Override ContentType="application/vnd.openxmlformats-officedocument.presentationml.comments+xml" PartName="/ppt/comments/comment6.xml"/>
  <Override ContentType="application/vnd.openxmlformats-officedocument.presentationml.comments+xml" PartName="/ppt/comments/comment3.xml"/>
  <Override ContentType="application/vnd.openxmlformats-officedocument.presentationml.comments+xml" PartName="/ppt/comments/comment15.xml"/>
  <Override ContentType="application/vnd.openxmlformats-officedocument.presentationml.comments+xml" PartName="/ppt/comments/comment13.xml"/>
  <Override ContentType="application/vnd.openxmlformats-officedocument.presentationml.comments+xml" PartName="/ppt/comments/comment1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5.xml"/>
  <Override ContentType="application/vnd.openxmlformats-officedocument.presentationml.comments+xml" PartName="/ppt/comments/comment7.xml"/>
  <Override ContentType="application/vnd.openxmlformats-officedocument.presentationml.comments+xml" PartName="/ppt/comments/comment4.xml"/>
  <Override ContentType="application/vnd.openxmlformats-officedocument.presentationml.comments+xml" PartName="/ppt/comments/comment9.xml"/>
  <Override ContentType="application/vnd.openxmlformats-officedocument.presentationml.comments+xml" PartName="/ppt/comments/comment12.xml"/>
  <Override ContentType="application/vnd.openxmlformats-officedocument.presentationml.comments+xml" PartName="/ppt/comments/comment14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70" roundtripDataSignature="AMtx7mgB/yPYdykvzCY3UVtfxEl8lptMS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7" name="阿武 優明 アタケ マサアキ"/>
  <p:cmAuthor clrIdx="1" id="1" initials="" lastIdx="9" name="daeyang kim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0" Type="http://customschemas.google.com/relationships/presentationmetadata" Target="meta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22" Type="http://schemas.openxmlformats.org/officeDocument/2006/relationships/slide" Target="slides/slide16.xml"/><Relationship Id="rId66" Type="http://schemas.openxmlformats.org/officeDocument/2006/relationships/slide" Target="slides/slide60.xml"/><Relationship Id="rId21" Type="http://schemas.openxmlformats.org/officeDocument/2006/relationships/slide" Target="slides/slide15.xml"/><Relationship Id="rId65" Type="http://schemas.openxmlformats.org/officeDocument/2006/relationships/slide" Target="slides/slide59.xml"/><Relationship Id="rId24" Type="http://schemas.openxmlformats.org/officeDocument/2006/relationships/slide" Target="slides/slide18.xml"/><Relationship Id="rId68" Type="http://schemas.openxmlformats.org/officeDocument/2006/relationships/slide" Target="slides/slide62.xml"/><Relationship Id="rId23" Type="http://schemas.openxmlformats.org/officeDocument/2006/relationships/slide" Target="slides/slide17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slide" Target="slides/slide63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4-10-21T06:58:35.926">
    <p:pos x="6000" y="0"/>
    <p:text>필요함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XCQfRZ4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6" dt="2024-10-21T07:31:50.510">
    <p:pos x="6000" y="0"/>
    <p:text>필요함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XCX9D-E"/>
      </p:ext>
    </p:extLst>
  </p:cm>
</p:cmLst>
</file>

<file path=ppt/comments/comment1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7" dt="2024-10-22T13:19:54.442">
    <p:pos x="6000" y="0"/>
    <p:text>필요함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XCQfRZ0"/>
      </p:ext>
    </p:extLst>
  </p:cm>
  <p:cm authorId="1" idx="5" dt="2024-10-22T13:19:54.442">
    <p:pos x="6000" y="0"/>
    <p:text>생각중</p:text>
    <p:extLst>
      <p:ext uri="{C676402C-5697-4E1C-873F-D02D1690AC5C}">
        <p15:threadingInfo timeZoneBias="0">
          <p15:parentCm authorId="0" idx="7"/>
        </p15:threadingInfo>
      </p:ext>
      <p:ext uri="http://customooxmlschemas.google.com/">
        <go:slidesCustomData xmlns:go="http://customooxmlschemas.google.com/" commentPostId="AAABXESumWA"/>
      </p:ext>
    </p:extLst>
  </p:cm>
</p:cmLst>
</file>

<file path=ppt/comments/comment1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1" idx="6" dt="2024-10-22T13:33:46.510">
    <p:pos x="6000" y="0"/>
    <p:text>필요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XESumWU"/>
      </p:ext>
    </p:extLst>
  </p:cm>
</p:cmLst>
</file>

<file path=ppt/comments/comment1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1" idx="7" dt="2024-10-22T13:33:50.479">
    <p:pos x="6000" y="0"/>
    <p:text>필요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XESumWY"/>
      </p:ext>
    </p:extLst>
  </p:cm>
</p:cmLst>
</file>

<file path=ppt/comments/comment1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1" idx="8" dt="2024-10-22T13:33:56.680">
    <p:pos x="6000" y="0"/>
    <p:text>필요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XESumWc"/>
      </p:ext>
    </p:extLst>
  </p:cm>
</p:cmLst>
</file>

<file path=ppt/comments/comment1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1" idx="9" dt="2024-10-22T13:34:11.559">
    <p:pos x="6000" y="0"/>
    <p:text>필요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XESumWg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4-10-21T07:01:55.372">
    <p:pos x="6000" y="0"/>
    <p:text>필요함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XCQfRZ8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3" dt="2024-10-21T07:02:43.187">
    <p:pos x="6000" y="0"/>
    <p:text>필요함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XCQfRaA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1" idx="1" dt="2024-10-22T11:57:23.625">
    <p:pos x="6000" y="0"/>
    <p:text>필요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XEPwe2I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1" idx="2" dt="2024-10-22T12:14:39.330">
    <p:pos x="6000" y="0"/>
    <p:text>필요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XEPwe2s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4" dt="2024-10-21T08:52:37.929">
    <p:pos x="6000" y="0"/>
    <p:text>필요함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XBpHaUA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5" dt="2024-10-21T07:04:14.389">
    <p:pos x="6000" y="0"/>
    <p:text>필요함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XCX9D9g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1" idx="3" dt="2024-10-22T12:38:07.222">
    <p:pos x="6000" y="0"/>
    <p:text>필요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XESumVw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1" idx="4" dt="2024-10-22T12:41:53.063">
    <p:pos x="6000" y="0"/>
    <p:text>생각중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XESumV0"/>
      </p:ext>
    </p:extLst>
  </p:cm>
</p:cmLst>
</file>

<file path=ppt/media/image1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" name="Google Shape;299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7" name="Google Shape;307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" name="Google Shape;315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3" name="Google Shape;333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0" name="Google Shape;340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6" name="Google Shape;346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3" name="Google Shape;353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9" name="Google Shape;359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6" name="Google Shape;366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2" name="Google Shape;372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9" name="Google Shape;379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6" name="Google Shape;386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2" name="Google Shape;392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4" name="Google Shape;404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1" name="Google Shape;411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8" name="Google Shape;418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5" name="Google Shape;425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7" name="Google Shape;437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4" name="Google Shape;444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1" name="Google Shape;451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0" name="Google Shape;460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2" name="Google Shape;472;p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9" name="Google Shape;479;p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6" name="Google Shape;486;p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3" name="Google Shape;493;p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1" name="Google Shape;501;p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0" name="Google Shape;510;p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7" name="Google Shape;517;p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4" name="Google Shape;524;p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1" name="Google Shape;531;p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7" name="Google Shape;537;p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6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7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6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6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6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7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7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7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6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comments" Target="../comments/comment2.xml"/><Relationship Id="rId4" Type="http://schemas.openxmlformats.org/officeDocument/2006/relationships/image" Target="../media/image15.png"/><Relationship Id="rId5" Type="http://schemas.openxmlformats.org/officeDocument/2006/relationships/hyperlink" Target="https://open-meteo.com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Relationship Id="rId4" Type="http://schemas.openxmlformats.org/officeDocument/2006/relationships/image" Target="../media/image14.png"/><Relationship Id="rId5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comments" Target="../comments/comment3.xml"/><Relationship Id="rId4" Type="http://schemas.openxmlformats.org/officeDocument/2006/relationships/image" Target="../media/image16.png"/><Relationship Id="rId5" Type="http://schemas.openxmlformats.org/officeDocument/2006/relationships/image" Target="../media/image44.png"/><Relationship Id="rId6" Type="http://schemas.openxmlformats.org/officeDocument/2006/relationships/hyperlink" Target="https://www.pranaair.com/blog/what-is-air-quality-index-aqi-and-its-calculation/" TargetMode="External"/><Relationship Id="rId7" Type="http://schemas.openxmlformats.org/officeDocument/2006/relationships/image" Target="../media/image3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9.png"/><Relationship Id="rId4" Type="http://schemas.openxmlformats.org/officeDocument/2006/relationships/image" Target="../media/image36.png"/><Relationship Id="rId5" Type="http://schemas.openxmlformats.org/officeDocument/2006/relationships/image" Target="../media/image2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comments" Target="../comments/comment4.xml"/><Relationship Id="rId4" Type="http://schemas.openxmlformats.org/officeDocument/2006/relationships/image" Target="../media/image33.png"/><Relationship Id="rId5" Type="http://schemas.openxmlformats.org/officeDocument/2006/relationships/image" Target="../media/image18.png"/><Relationship Id="rId6" Type="http://schemas.openxmlformats.org/officeDocument/2006/relationships/image" Target="../media/image3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comments" Target="../comments/comment5.xml"/><Relationship Id="rId4" Type="http://schemas.openxmlformats.org/officeDocument/2006/relationships/image" Target="../media/image2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comments" Target="../comments/comment6.xml"/><Relationship Id="rId4" Type="http://schemas.openxmlformats.org/officeDocument/2006/relationships/image" Target="../media/image38.png"/><Relationship Id="rId5" Type="http://schemas.openxmlformats.org/officeDocument/2006/relationships/image" Target="../media/image3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comments" Target="../comments/comment7.xml"/><Relationship Id="rId4" Type="http://schemas.openxmlformats.org/officeDocument/2006/relationships/image" Target="../media/image45.png"/><Relationship Id="rId5" Type="http://schemas.openxmlformats.org/officeDocument/2006/relationships/image" Target="../media/image27.png"/><Relationship Id="rId6" Type="http://schemas.openxmlformats.org/officeDocument/2006/relationships/image" Target="../media/image4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www.nodc.noaa.gov/archive/arc0021/0002199/1.1/data/0-data/HTML/WMO-CODE/WMO4677.HTM" TargetMode="External"/><Relationship Id="rId4" Type="http://schemas.openxmlformats.org/officeDocument/2006/relationships/image" Target="../media/image34.png"/><Relationship Id="rId5" Type="http://schemas.openxmlformats.org/officeDocument/2006/relationships/image" Target="../media/image43.png"/><Relationship Id="rId6" Type="http://schemas.openxmlformats.org/officeDocument/2006/relationships/image" Target="../media/image3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55.png"/><Relationship Id="rId4" Type="http://schemas.openxmlformats.org/officeDocument/2006/relationships/image" Target="../media/image5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9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67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6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56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66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58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54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52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comments" Target="../comments/comment8.xml"/><Relationship Id="rId4" Type="http://schemas.openxmlformats.org/officeDocument/2006/relationships/image" Target="../media/image69.png"/><Relationship Id="rId5" Type="http://schemas.openxmlformats.org/officeDocument/2006/relationships/image" Target="../media/image50.png"/><Relationship Id="rId6" Type="http://schemas.openxmlformats.org/officeDocument/2006/relationships/image" Target="../media/image59.png"/><Relationship Id="rId7" Type="http://schemas.openxmlformats.org/officeDocument/2006/relationships/image" Target="../media/image53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62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64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63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comments" Target="../comments/comment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1.xml"/><Relationship Id="rId4" Type="http://schemas.openxmlformats.org/officeDocument/2006/relationships/image" Target="../media/image2.png"/><Relationship Id="rId5" Type="http://schemas.openxmlformats.org/officeDocument/2006/relationships/hyperlink" Target="https://www.hani.co.kr/arti/science/science_general/982499.html" TargetMode="Externa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comments" Target="../comments/comment1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61.png"/><Relationship Id="rId4" Type="http://schemas.openxmlformats.org/officeDocument/2006/relationships/image" Target="../media/image70.png"/><Relationship Id="rId5" Type="http://schemas.openxmlformats.org/officeDocument/2006/relationships/image" Target="../media/image71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68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Relationship Id="rId3" Type="http://schemas.openxmlformats.org/officeDocument/2006/relationships/comments" Target="../comments/comment11.xml"/><Relationship Id="rId4" Type="http://schemas.openxmlformats.org/officeDocument/2006/relationships/image" Target="../media/image65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Relationship Id="rId3" Type="http://schemas.openxmlformats.org/officeDocument/2006/relationships/comments" Target="../comments/comment12.xml"/><Relationship Id="rId4" Type="http://schemas.openxmlformats.org/officeDocument/2006/relationships/image" Target="../media/image6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Relationship Id="rId3" Type="http://schemas.openxmlformats.org/officeDocument/2006/relationships/comments" Target="../comments/comment13.xml"/><Relationship Id="rId4" Type="http://schemas.openxmlformats.org/officeDocument/2006/relationships/image" Target="../media/image72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Relationship Id="rId3" Type="http://schemas.openxmlformats.org/officeDocument/2006/relationships/comments" Target="../comments/comment14.xml"/><Relationship Id="rId4" Type="http://schemas.openxmlformats.org/officeDocument/2006/relationships/image" Target="../media/image7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deq.ok.gov/" TargetMode="Externa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76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Relationship Id="rId3" Type="http://schemas.openxmlformats.org/officeDocument/2006/relationships/comments" Target="../comments/comment15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7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open-meteo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"/>
          <p:cNvSpPr txBox="1"/>
          <p:nvPr/>
        </p:nvSpPr>
        <p:spPr>
          <a:xfrm>
            <a:off x="2913600" y="336775"/>
            <a:ext cx="2852100" cy="13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0" i="0" lang="ko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정보분석_2조</a:t>
            </a:r>
            <a:endParaRPr b="0" i="0" sz="3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"/>
          <p:cNvSpPr txBox="1"/>
          <p:nvPr/>
        </p:nvSpPr>
        <p:spPr>
          <a:xfrm>
            <a:off x="526575" y="2049050"/>
            <a:ext cx="7537500" cy="25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김대양 2021320012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윤용호 2020315015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조승현 2018315008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김성현 2017210101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자헌기르 2023973027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요네다 도모아키 2021320087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스즈키마사키미 2020315081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아타케마사아키 2021320086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"/>
          <p:cNvSpPr/>
          <p:nvPr/>
        </p:nvSpPr>
        <p:spPr>
          <a:xfrm>
            <a:off x="2618850" y="1928025"/>
            <a:ext cx="3441600" cy="2725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ko"/>
              <a:t>영국</a:t>
            </a:r>
            <a:endParaRPr/>
          </a:p>
        </p:txBody>
      </p:sp>
      <p:sp>
        <p:nvSpPr>
          <p:cNvPr id="122" name="Google Shape;122;p10"/>
          <p:cNvSpPr txBox="1"/>
          <p:nvPr/>
        </p:nvSpPr>
        <p:spPr>
          <a:xfrm>
            <a:off x="4843950" y="1896875"/>
            <a:ext cx="32817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버밍엄</a:t>
            </a:r>
            <a:r>
              <a:rPr b="0" i="0" lang="ko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을 중심으로 하는 지역으로 오랫동안 제조업과 공업이 발전하고 있었으나 오늘날에는 쇠퇴하고 있다.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ko" sz="1050" u="none" cap="none" strike="noStrike">
                <a:solidFill>
                  <a:srgbClr val="333333"/>
                </a:solidFill>
                <a:highlight>
                  <a:schemeClr val="lt1"/>
                </a:highlight>
                <a:latin typeface="Meiryo"/>
                <a:ea typeface="Meiryo"/>
                <a:cs typeface="Meiryo"/>
                <a:sym typeface="Meiryo"/>
              </a:rPr>
              <a:t>1952년부터 대책을 취하고 있기 때문에 깨끗한 대기를 목표로하며, 경찰차를 전기 자동차로 변경하는 등의 적극적인 대기 오염 대책을 취하고 있습니다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3" name="Google Shape;12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75" y="1034813"/>
            <a:ext cx="4525426" cy="30738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60275"/>
            <a:ext cx="9144003" cy="5022951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1"/>
          <p:cNvSpPr txBox="1"/>
          <p:nvPr/>
        </p:nvSpPr>
        <p:spPr>
          <a:xfrm>
            <a:off x="1646563" y="1798800"/>
            <a:ext cx="61557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81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ko" sz="4800" u="none" cap="none" strike="noStrike">
                <a:solidFill>
                  <a:srgbClr val="6C6F84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r>
              <a:rPr b="0" i="0" lang="ko" sz="8000" u="none" cap="none" strike="noStrike">
                <a:solidFill>
                  <a:srgbClr val="6C6F8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" sz="4800" u="none" cap="none" strike="noStrike">
                <a:solidFill>
                  <a:srgbClr val="6C6F84"/>
                </a:solidFill>
                <a:latin typeface="Arial"/>
                <a:ea typeface="Arial"/>
                <a:cs typeface="Arial"/>
                <a:sym typeface="Arial"/>
              </a:rPr>
              <a:t>데이터 수집</a:t>
            </a:r>
            <a:endParaRPr b="0" i="0" sz="4800" u="none" cap="none" strike="noStrike">
              <a:solidFill>
                <a:srgbClr val="6C6F8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2"/>
          <p:cNvSpPr txBox="1"/>
          <p:nvPr>
            <p:ph type="title"/>
          </p:nvPr>
        </p:nvSpPr>
        <p:spPr>
          <a:xfrm>
            <a:off x="311700" y="390300"/>
            <a:ext cx="924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800">
                <a:solidFill>
                  <a:schemeClr val="dk2"/>
                </a:solidFill>
              </a:rPr>
              <a:t>데이터 수집 사례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36" name="Google Shape;13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51050" y="3"/>
            <a:ext cx="3832074" cy="290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1170125"/>
            <a:ext cx="4101926" cy="3594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16575" y="3061475"/>
            <a:ext cx="3566539" cy="2082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/>
          <p:nvPr>
            <p:ph type="title"/>
          </p:nvPr>
        </p:nvSpPr>
        <p:spPr>
          <a:xfrm>
            <a:off x="623400" y="472375"/>
            <a:ext cx="85206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데이터 수집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144" name="Google Shape;144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9400" y="910675"/>
            <a:ext cx="4955151" cy="28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3"/>
          <p:cNvSpPr txBox="1"/>
          <p:nvPr/>
        </p:nvSpPr>
        <p:spPr>
          <a:xfrm>
            <a:off x="5451225" y="1281175"/>
            <a:ext cx="2970600" cy="24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https://open-meteo.com/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Open-Meteo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무료 오픈 API를 통해서 기상 , 대기 오염 등의 여러 데이터를 가져올 수 있다.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-"/>
            </a:pPr>
            <a:r>
              <a:rPr b="0" i="0" lang="ko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Time Interval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-"/>
            </a:pPr>
            <a:r>
              <a:rPr b="0" i="0" lang="ko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Latitude , Longitude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800">
                <a:solidFill>
                  <a:schemeClr val="dk2"/>
                </a:solidFill>
              </a:rPr>
              <a:t>데이터 수집</a:t>
            </a:r>
            <a:endParaRPr/>
          </a:p>
        </p:txBody>
      </p:sp>
      <p:pic>
        <p:nvPicPr>
          <p:cNvPr id="151" name="Google Shape;15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0837" y="1017725"/>
            <a:ext cx="6582323" cy="3654349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4"/>
          <p:cNvSpPr txBox="1"/>
          <p:nvPr/>
        </p:nvSpPr>
        <p:spPr>
          <a:xfrm>
            <a:off x="527975" y="4040200"/>
            <a:ext cx="19896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web architecture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800">
                <a:solidFill>
                  <a:schemeClr val="dk2"/>
                </a:solidFill>
              </a:rPr>
              <a:t>데이터 수집</a:t>
            </a:r>
            <a:endParaRPr/>
          </a:p>
        </p:txBody>
      </p:sp>
      <p:pic>
        <p:nvPicPr>
          <p:cNvPr id="158" name="Google Shape;15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5450" y="981725"/>
            <a:ext cx="8839204" cy="1527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5450" y="2618045"/>
            <a:ext cx="4260559" cy="23291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72109" y="2618045"/>
            <a:ext cx="3564234" cy="23291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800">
                <a:solidFill>
                  <a:schemeClr val="dk2"/>
                </a:solidFill>
              </a:rPr>
              <a:t>데이터 수집</a:t>
            </a:r>
            <a:endParaRPr/>
          </a:p>
        </p:txBody>
      </p:sp>
      <p:pic>
        <p:nvPicPr>
          <p:cNvPr id="166" name="Google Shape;16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981725"/>
            <a:ext cx="7897800" cy="3590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800">
                <a:solidFill>
                  <a:schemeClr val="dk2"/>
                </a:solidFill>
              </a:rPr>
              <a:t>데이터 수집</a:t>
            </a:r>
            <a:endParaRPr/>
          </a:p>
        </p:txBody>
      </p:sp>
      <p:sp>
        <p:nvSpPr>
          <p:cNvPr id="172" name="Google Shape;172;p17"/>
          <p:cNvSpPr/>
          <p:nvPr/>
        </p:nvSpPr>
        <p:spPr>
          <a:xfrm>
            <a:off x="357975" y="1243475"/>
            <a:ext cx="1626600" cy="452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7"/>
          <p:cNvSpPr/>
          <p:nvPr/>
        </p:nvSpPr>
        <p:spPr>
          <a:xfrm>
            <a:off x="357975" y="1939113"/>
            <a:ext cx="1626600" cy="452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China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17"/>
          <p:cNvSpPr/>
          <p:nvPr/>
        </p:nvSpPr>
        <p:spPr>
          <a:xfrm>
            <a:off x="357975" y="2634750"/>
            <a:ext cx="1626600" cy="452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Europa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17"/>
          <p:cNvSpPr/>
          <p:nvPr/>
        </p:nvSpPr>
        <p:spPr>
          <a:xfrm>
            <a:off x="2147825" y="1450875"/>
            <a:ext cx="672000" cy="14286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17"/>
          <p:cNvSpPr/>
          <p:nvPr/>
        </p:nvSpPr>
        <p:spPr>
          <a:xfrm>
            <a:off x="2914000" y="1848075"/>
            <a:ext cx="1626600" cy="634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merged_data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7" name="Google Shape;17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19825" y="2705300"/>
            <a:ext cx="6135311" cy="195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60275"/>
            <a:ext cx="9144003" cy="5022951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8"/>
          <p:cNvSpPr txBox="1"/>
          <p:nvPr/>
        </p:nvSpPr>
        <p:spPr>
          <a:xfrm>
            <a:off x="2408563" y="1798800"/>
            <a:ext cx="61557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81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ko" sz="4800" u="none" cap="none" strike="noStrike">
                <a:solidFill>
                  <a:srgbClr val="6C6F84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r>
              <a:rPr b="0" i="0" lang="ko" sz="8000" u="none" cap="none" strike="noStrike">
                <a:solidFill>
                  <a:srgbClr val="6C6F8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" sz="4800" u="none" cap="none" strike="noStrike">
                <a:solidFill>
                  <a:srgbClr val="6C6F84"/>
                </a:solidFill>
                <a:latin typeface="Arial"/>
                <a:ea typeface="Arial"/>
                <a:cs typeface="Arial"/>
                <a:sym typeface="Arial"/>
              </a:rPr>
              <a:t>기술분석</a:t>
            </a:r>
            <a:endParaRPr b="0" i="0" sz="4800" u="none" cap="none" strike="noStrike">
              <a:solidFill>
                <a:srgbClr val="6C6F8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9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90" name="Google Shape;190;p19"/>
          <p:cNvSpPr txBox="1"/>
          <p:nvPr/>
        </p:nvSpPr>
        <p:spPr>
          <a:xfrm>
            <a:off x="623400" y="1045075"/>
            <a:ext cx="27444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AQI (대기질 지수) </a:t>
            </a:r>
            <a:endParaRPr b="0" i="0" sz="1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대기 오염의 정도를 나타내는 지표.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대기의 질을 비교 가능.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67125" y="1439750"/>
            <a:ext cx="5935099" cy="92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7325" y="2964175"/>
            <a:ext cx="4099302" cy="139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9"/>
          <p:cNvSpPr txBox="1"/>
          <p:nvPr/>
        </p:nvSpPr>
        <p:spPr>
          <a:xfrm>
            <a:off x="496225" y="4402400"/>
            <a:ext cx="2370900" cy="3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ko" sz="13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https://www.pranaair.com/</a:t>
            </a:r>
            <a:endParaRPr b="0" i="0" sz="13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4" name="Google Shape;194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371252" y="2482350"/>
            <a:ext cx="2795776" cy="247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"/>
          <p:cNvSpPr txBox="1"/>
          <p:nvPr/>
        </p:nvSpPr>
        <p:spPr>
          <a:xfrm>
            <a:off x="1760975" y="879900"/>
            <a:ext cx="4453800" cy="33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ko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      목차</a:t>
            </a:r>
            <a:endParaRPr b="0" i="0" sz="2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			- 프로젝트 소개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			- 데이터 수집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			- 기술분석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			- 예측분석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			- 처방분석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			- 결론 및 성찰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2"/>
          <p:cNvSpPr/>
          <p:nvPr/>
        </p:nvSpPr>
        <p:spPr>
          <a:xfrm flipH="1">
            <a:off x="3011975" y="986550"/>
            <a:ext cx="3202800" cy="2737500"/>
          </a:xfrm>
          <a:prstGeom prst="snip1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" name="Google Shape;6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3325" y="615200"/>
            <a:ext cx="1336881" cy="364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60275"/>
            <a:ext cx="9144003" cy="5022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0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200" name="Google Shape;20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7525" y="1272850"/>
            <a:ext cx="4394474" cy="304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24400" y="1272850"/>
            <a:ext cx="4267200" cy="304792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0"/>
          <p:cNvSpPr/>
          <p:nvPr/>
        </p:nvSpPr>
        <p:spPr>
          <a:xfrm>
            <a:off x="177525" y="1400500"/>
            <a:ext cx="3981600" cy="10173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0"/>
          <p:cNvSpPr/>
          <p:nvPr/>
        </p:nvSpPr>
        <p:spPr>
          <a:xfrm>
            <a:off x="177525" y="3531175"/>
            <a:ext cx="3981600" cy="6012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0"/>
          <p:cNvSpPr/>
          <p:nvPr/>
        </p:nvSpPr>
        <p:spPr>
          <a:xfrm>
            <a:off x="4724400" y="1400500"/>
            <a:ext cx="3981600" cy="27633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1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210" name="Google Shape;21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900" y="1333975"/>
            <a:ext cx="3898351" cy="176055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1"/>
          <p:cNvSpPr/>
          <p:nvPr/>
        </p:nvSpPr>
        <p:spPr>
          <a:xfrm>
            <a:off x="208900" y="967175"/>
            <a:ext cx="1268700" cy="288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1"/>
          <p:cNvSpPr/>
          <p:nvPr/>
        </p:nvSpPr>
        <p:spPr>
          <a:xfrm>
            <a:off x="4380625" y="967175"/>
            <a:ext cx="1268700" cy="288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China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3" name="Google Shape;213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53350" y="1333975"/>
            <a:ext cx="3611581" cy="176055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1"/>
          <p:cNvSpPr/>
          <p:nvPr/>
        </p:nvSpPr>
        <p:spPr>
          <a:xfrm>
            <a:off x="4253350" y="2669100"/>
            <a:ext cx="3961200" cy="1383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21"/>
          <p:cNvSpPr/>
          <p:nvPr/>
        </p:nvSpPr>
        <p:spPr>
          <a:xfrm>
            <a:off x="208900" y="3354550"/>
            <a:ext cx="1268700" cy="288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Europa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8900" y="3711650"/>
            <a:ext cx="4171835" cy="28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2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222" name="Google Shape;222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6125" y="949350"/>
            <a:ext cx="3826201" cy="361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151250" y="1045075"/>
            <a:ext cx="4694549" cy="132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052751" y="2458050"/>
            <a:ext cx="2419350" cy="245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3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30" name="Google Shape;230;p23"/>
          <p:cNvSpPr txBox="1"/>
          <p:nvPr/>
        </p:nvSpPr>
        <p:spPr>
          <a:xfrm>
            <a:off x="623400" y="923200"/>
            <a:ext cx="3705300" cy="16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컬럼 처리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 완전히 상관하는 컬럼 → 한쪽 삭제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 같은 종류의 상관이 존재하는 컬럼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→ 평균으로 묶기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1" name="Google Shape;231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2900" y="2457250"/>
            <a:ext cx="4659968" cy="230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3"/>
          <p:cNvSpPr/>
          <p:nvPr/>
        </p:nvSpPr>
        <p:spPr>
          <a:xfrm>
            <a:off x="3925150" y="923200"/>
            <a:ext cx="2501100" cy="22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값의 평균으로 묶기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23"/>
          <p:cNvSpPr/>
          <p:nvPr/>
        </p:nvSpPr>
        <p:spPr>
          <a:xfrm>
            <a:off x="3925150" y="1287475"/>
            <a:ext cx="3152700" cy="1080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Soil Temperature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Soil Moisture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4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239" name="Google Shape;239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20050" y="946275"/>
            <a:ext cx="2078356" cy="379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4"/>
          <p:cNvSpPr/>
          <p:nvPr/>
        </p:nvSpPr>
        <p:spPr>
          <a:xfrm>
            <a:off x="3397600" y="1312550"/>
            <a:ext cx="1306200" cy="21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4"/>
          <p:cNvSpPr txBox="1"/>
          <p:nvPr/>
        </p:nvSpPr>
        <p:spPr>
          <a:xfrm>
            <a:off x="4967675" y="1186950"/>
            <a:ext cx="15576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평균으로 묶기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24"/>
          <p:cNvSpPr/>
          <p:nvPr/>
        </p:nvSpPr>
        <p:spPr>
          <a:xfrm>
            <a:off x="3629825" y="1814975"/>
            <a:ext cx="690900" cy="24054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4"/>
          <p:cNvSpPr txBox="1"/>
          <p:nvPr/>
        </p:nvSpPr>
        <p:spPr>
          <a:xfrm>
            <a:off x="4433850" y="2637725"/>
            <a:ext cx="2889000" cy="7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상관계수와 분석 목적에 맞게 한쪽을 드랍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5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249" name="Google Shape;249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41325" y="607125"/>
            <a:ext cx="4199776" cy="4450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26550" y="1327650"/>
            <a:ext cx="1870800" cy="36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6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56" name="Google Shape;256;p26"/>
          <p:cNvSpPr/>
          <p:nvPr/>
        </p:nvSpPr>
        <p:spPr>
          <a:xfrm>
            <a:off x="565225" y="979725"/>
            <a:ext cx="1344000" cy="333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AQI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5225" y="1446300"/>
            <a:ext cx="7636750" cy="3525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7"/>
          <p:cNvSpPr txBox="1"/>
          <p:nvPr>
            <p:ph type="title"/>
          </p:nvPr>
        </p:nvSpPr>
        <p:spPr>
          <a:xfrm>
            <a:off x="623400" y="2489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263" name="Google Shape;263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3400" y="996500"/>
            <a:ext cx="5610750" cy="193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3400" y="3048475"/>
            <a:ext cx="4474440" cy="191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338165" y="3419025"/>
            <a:ext cx="3733800" cy="95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8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271" name="Google Shape;27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26800" y="933675"/>
            <a:ext cx="6235428" cy="379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8"/>
          <p:cNvSpPr/>
          <p:nvPr/>
        </p:nvSpPr>
        <p:spPr>
          <a:xfrm>
            <a:off x="2713050" y="1045075"/>
            <a:ext cx="753600" cy="7347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8"/>
          <p:cNvSpPr/>
          <p:nvPr/>
        </p:nvSpPr>
        <p:spPr>
          <a:xfrm>
            <a:off x="3889125" y="2968475"/>
            <a:ext cx="753600" cy="7347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9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79" name="Google Shape;279;p29"/>
          <p:cNvSpPr txBox="1"/>
          <p:nvPr/>
        </p:nvSpPr>
        <p:spPr>
          <a:xfrm>
            <a:off x="623400" y="948300"/>
            <a:ext cx="19092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WMO CODE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0" name="Google Shape;280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8125" y="1611975"/>
            <a:ext cx="1535325" cy="286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65572" y="1611975"/>
            <a:ext cx="2750666" cy="286995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29"/>
          <p:cNvSpPr/>
          <p:nvPr/>
        </p:nvSpPr>
        <p:spPr>
          <a:xfrm>
            <a:off x="3243913" y="1150925"/>
            <a:ext cx="1394100" cy="35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9"/>
          <p:cNvSpPr/>
          <p:nvPr/>
        </p:nvSpPr>
        <p:spPr>
          <a:xfrm>
            <a:off x="6443850" y="1150925"/>
            <a:ext cx="1394100" cy="35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China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4" name="Google Shape;284;p2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548475" y="1595200"/>
            <a:ext cx="2784976" cy="290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60275"/>
            <a:ext cx="9144003" cy="502295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3"/>
          <p:cNvSpPr txBox="1"/>
          <p:nvPr/>
        </p:nvSpPr>
        <p:spPr>
          <a:xfrm>
            <a:off x="1646563" y="1798800"/>
            <a:ext cx="61557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814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ko" sz="4800" u="none" cap="none" strike="noStrike">
                <a:solidFill>
                  <a:srgbClr val="6C6F84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r>
              <a:rPr b="0" i="0" lang="ko" sz="8000" u="none" cap="none" strike="noStrike">
                <a:solidFill>
                  <a:srgbClr val="6C6F8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" sz="4800" u="none" cap="none" strike="noStrike">
                <a:solidFill>
                  <a:srgbClr val="6C6F84"/>
                </a:solidFill>
                <a:latin typeface="Arial"/>
                <a:ea typeface="Arial"/>
                <a:cs typeface="Arial"/>
                <a:sym typeface="Arial"/>
              </a:rPr>
              <a:t>프로젝트 소개</a:t>
            </a:r>
            <a:endParaRPr b="0" i="0" sz="4800" u="none" cap="none" strike="noStrike">
              <a:solidFill>
                <a:srgbClr val="6C6F8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0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290" name="Google Shape;29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400" y="1045075"/>
            <a:ext cx="7484918" cy="379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1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296" name="Google Shape;29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3300" y="852075"/>
            <a:ext cx="6655324" cy="4205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2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302" name="Google Shape;302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8413" y="1045075"/>
            <a:ext cx="7207183" cy="379362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32"/>
          <p:cNvSpPr/>
          <p:nvPr/>
        </p:nvSpPr>
        <p:spPr>
          <a:xfrm>
            <a:off x="998550" y="1230925"/>
            <a:ext cx="7177200" cy="1098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32"/>
          <p:cNvSpPr/>
          <p:nvPr/>
        </p:nvSpPr>
        <p:spPr>
          <a:xfrm>
            <a:off x="5740125" y="2392438"/>
            <a:ext cx="2405400" cy="1098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3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310" name="Google Shape;310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7575" y="788002"/>
            <a:ext cx="6388849" cy="4261298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3"/>
          <p:cNvSpPr/>
          <p:nvPr/>
        </p:nvSpPr>
        <p:spPr>
          <a:xfrm>
            <a:off x="5627100" y="1865200"/>
            <a:ext cx="2164500" cy="1098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33"/>
          <p:cNvSpPr/>
          <p:nvPr/>
        </p:nvSpPr>
        <p:spPr>
          <a:xfrm>
            <a:off x="1377575" y="2991050"/>
            <a:ext cx="6414000" cy="21084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4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318" name="Google Shape;318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24400" y="1593125"/>
            <a:ext cx="4157225" cy="226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9150" y="1593125"/>
            <a:ext cx="4157227" cy="2250847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4"/>
          <p:cNvSpPr/>
          <p:nvPr/>
        </p:nvSpPr>
        <p:spPr>
          <a:xfrm>
            <a:off x="1771025" y="1092750"/>
            <a:ext cx="1042500" cy="333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일반 데이터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4"/>
          <p:cNvSpPr/>
          <p:nvPr/>
        </p:nvSpPr>
        <p:spPr>
          <a:xfrm>
            <a:off x="6281763" y="1119525"/>
            <a:ext cx="1042500" cy="333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Outlier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5"/>
          <p:cNvSpPr txBox="1"/>
          <p:nvPr>
            <p:ph type="title"/>
          </p:nvPr>
        </p:nvSpPr>
        <p:spPr>
          <a:xfrm>
            <a:off x="623400" y="4786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27" name="Google Shape;327;p35"/>
          <p:cNvSpPr/>
          <p:nvPr/>
        </p:nvSpPr>
        <p:spPr>
          <a:xfrm>
            <a:off x="4027300" y="1595175"/>
            <a:ext cx="2575200" cy="2574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Carbon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nitrogen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sulphur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ozone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dust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uv_index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temperature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wind 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soil 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35"/>
          <p:cNvSpPr/>
          <p:nvPr/>
        </p:nvSpPr>
        <p:spPr>
          <a:xfrm>
            <a:off x="1431900" y="1413050"/>
            <a:ext cx="929400" cy="973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분석 내용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35"/>
          <p:cNvSpPr/>
          <p:nvPr/>
        </p:nvSpPr>
        <p:spPr>
          <a:xfrm>
            <a:off x="1431900" y="2882625"/>
            <a:ext cx="929400" cy="973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도메인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35"/>
          <p:cNvSpPr/>
          <p:nvPr/>
        </p:nvSpPr>
        <p:spPr>
          <a:xfrm>
            <a:off x="1017375" y="1318875"/>
            <a:ext cx="2763300" cy="29643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6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36" name="Google Shape;336;p36"/>
          <p:cNvSpPr/>
          <p:nvPr/>
        </p:nvSpPr>
        <p:spPr>
          <a:xfrm>
            <a:off x="288900" y="1017400"/>
            <a:ext cx="1519800" cy="314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Carbon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7" name="Google Shape;337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4538" y="1609500"/>
            <a:ext cx="7394924" cy="234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7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343" name="Google Shape;343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95900" y="933725"/>
            <a:ext cx="6220452" cy="379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8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49" name="Google Shape;349;p38"/>
          <p:cNvSpPr/>
          <p:nvPr/>
        </p:nvSpPr>
        <p:spPr>
          <a:xfrm>
            <a:off x="288900" y="1017400"/>
            <a:ext cx="1519800" cy="314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Nitrogen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0" name="Google Shape;350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2388" y="1659750"/>
            <a:ext cx="7459226" cy="240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9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356" name="Google Shape;356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50725" y="891150"/>
            <a:ext cx="6357898" cy="388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지속가능발전이란&gt;지속가능발전목표(SDGs)" id="77" name="Google Shape;7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94550" y="2801575"/>
            <a:ext cx="3307025" cy="210095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4"/>
          <p:cNvSpPr txBox="1"/>
          <p:nvPr/>
        </p:nvSpPr>
        <p:spPr>
          <a:xfrm>
            <a:off x="579766" y="503400"/>
            <a:ext cx="16128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814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ko" sz="1400" u="none" cap="none" strike="noStrike">
                <a:solidFill>
                  <a:srgbClr val="6C6F84"/>
                </a:solidFill>
                <a:latin typeface="Arial"/>
                <a:ea typeface="Arial"/>
                <a:cs typeface="Arial"/>
                <a:sym typeface="Arial"/>
              </a:rPr>
              <a:t>01 프로젝트 소개</a:t>
            </a:r>
            <a:endParaRPr b="0" i="0" sz="1400" u="none" cap="none" strike="noStrike">
              <a:solidFill>
                <a:srgbClr val="6C6F8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4"/>
          <p:cNvSpPr txBox="1"/>
          <p:nvPr/>
        </p:nvSpPr>
        <p:spPr>
          <a:xfrm>
            <a:off x="629125" y="1157925"/>
            <a:ext cx="7742700" cy="3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분석목적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미국, 중국, </a:t>
            </a:r>
            <a:r>
              <a:rPr b="0" i="0" lang="ko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영국</a:t>
            </a: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에서의 공장에서 무슨 대기오염 물질이 많이 나오는지 알아보고 그 특징을 파악해서 환경 대책을 고민함으로써 SDGs를 달성할 수 있는 방향으로 결정하면 좋을 것 같다.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0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62" name="Google Shape;362;p40"/>
          <p:cNvSpPr/>
          <p:nvPr/>
        </p:nvSpPr>
        <p:spPr>
          <a:xfrm>
            <a:off x="288900" y="1017400"/>
            <a:ext cx="1519800" cy="314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Sulphur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3" name="Google Shape;363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738" y="1653475"/>
            <a:ext cx="7352525" cy="2365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1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369" name="Google Shape;369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0237" y="908575"/>
            <a:ext cx="6103526" cy="369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2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75" name="Google Shape;375;p42"/>
          <p:cNvSpPr/>
          <p:nvPr/>
        </p:nvSpPr>
        <p:spPr>
          <a:xfrm>
            <a:off x="288900" y="1017400"/>
            <a:ext cx="1519800" cy="314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Ozone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6" name="Google Shape;376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6988" y="1653475"/>
            <a:ext cx="7090028" cy="227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3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82" name="Google Shape;382;p43"/>
          <p:cNvSpPr/>
          <p:nvPr/>
        </p:nvSpPr>
        <p:spPr>
          <a:xfrm>
            <a:off x="288900" y="1017400"/>
            <a:ext cx="1519800" cy="314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Dust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3" name="Google Shape;38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8650" y="1634625"/>
            <a:ext cx="7526702" cy="240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4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389" name="Google Shape;389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38525" y="896025"/>
            <a:ext cx="6466949" cy="395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5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95" name="Google Shape;395;p45"/>
          <p:cNvSpPr/>
          <p:nvPr/>
        </p:nvSpPr>
        <p:spPr>
          <a:xfrm>
            <a:off x="288900" y="1017400"/>
            <a:ext cx="1519800" cy="314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Wind Direction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6" name="Google Shape;396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65038" y="1045075"/>
            <a:ext cx="5996774" cy="364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4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88900" y="1446950"/>
            <a:ext cx="2332325" cy="104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4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88900" y="2608675"/>
            <a:ext cx="2332325" cy="11435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4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88900" y="3867650"/>
            <a:ext cx="2332325" cy="1178177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45"/>
          <p:cNvSpPr/>
          <p:nvPr/>
        </p:nvSpPr>
        <p:spPr>
          <a:xfrm>
            <a:off x="4327075" y="2608675"/>
            <a:ext cx="596700" cy="572700"/>
          </a:xfrm>
          <a:prstGeom prst="flowChartConnector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45"/>
          <p:cNvSpPr/>
          <p:nvPr/>
        </p:nvSpPr>
        <p:spPr>
          <a:xfrm>
            <a:off x="5346125" y="3752200"/>
            <a:ext cx="596700" cy="572700"/>
          </a:xfrm>
          <a:prstGeom prst="flowChartConnector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6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407" name="Google Shape;407;p46"/>
          <p:cNvSpPr/>
          <p:nvPr/>
        </p:nvSpPr>
        <p:spPr>
          <a:xfrm>
            <a:off x="288900" y="1017400"/>
            <a:ext cx="1519800" cy="314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Wind Speed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8" name="Google Shape;408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6475" y="1045075"/>
            <a:ext cx="6404152" cy="3893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7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414" name="Google Shape;414;p47"/>
          <p:cNvSpPr/>
          <p:nvPr/>
        </p:nvSpPr>
        <p:spPr>
          <a:xfrm>
            <a:off x="288900" y="1017400"/>
            <a:ext cx="1588800" cy="49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Soil Temperature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5" name="Google Shape;41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74075" y="1045075"/>
            <a:ext cx="6379100" cy="390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8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421" name="Google Shape;421;p48"/>
          <p:cNvSpPr/>
          <p:nvPr/>
        </p:nvSpPr>
        <p:spPr>
          <a:xfrm>
            <a:off x="288900" y="1017400"/>
            <a:ext cx="1588800" cy="49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Soil Moisture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2" name="Google Shape;422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9175" y="1017400"/>
            <a:ext cx="6404250" cy="388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9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428" name="Google Shape;428;p49"/>
          <p:cNvSpPr/>
          <p:nvPr/>
        </p:nvSpPr>
        <p:spPr>
          <a:xfrm>
            <a:off x="320300" y="1017400"/>
            <a:ext cx="1444500" cy="364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파생변수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49"/>
          <p:cNvSpPr/>
          <p:nvPr/>
        </p:nvSpPr>
        <p:spPr>
          <a:xfrm>
            <a:off x="483575" y="1796150"/>
            <a:ext cx="1318800" cy="43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49"/>
          <p:cNvSpPr/>
          <p:nvPr/>
        </p:nvSpPr>
        <p:spPr>
          <a:xfrm>
            <a:off x="2003400" y="1909100"/>
            <a:ext cx="678300" cy="21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49"/>
          <p:cNvSpPr txBox="1"/>
          <p:nvPr/>
        </p:nvSpPr>
        <p:spPr>
          <a:xfrm>
            <a:off x="2819825" y="1548050"/>
            <a:ext cx="3906300" cy="8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각 데이터가 어디에 속하는 데이터인지 표시하기 위한 변수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49"/>
          <p:cNvSpPr/>
          <p:nvPr/>
        </p:nvSpPr>
        <p:spPr>
          <a:xfrm>
            <a:off x="483575" y="2689600"/>
            <a:ext cx="1318800" cy="43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direction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49"/>
          <p:cNvSpPr/>
          <p:nvPr/>
        </p:nvSpPr>
        <p:spPr>
          <a:xfrm>
            <a:off x="2003400" y="2802550"/>
            <a:ext cx="678300" cy="21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49"/>
          <p:cNvSpPr txBox="1"/>
          <p:nvPr/>
        </p:nvSpPr>
        <p:spPr>
          <a:xfrm>
            <a:off x="2882725" y="2490100"/>
            <a:ext cx="3906300" cy="18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wind_direction의 값에 따라서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- 1도 ~ 90도 북동풍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- 91도 ~ 180도 남동풍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- 181도 ~ 270도 남서풍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- 271도 ~ 360도 북서풍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으로 구분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 txBox="1"/>
          <p:nvPr/>
        </p:nvSpPr>
        <p:spPr>
          <a:xfrm>
            <a:off x="578275" y="472575"/>
            <a:ext cx="71955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분석목적을 선택한 이유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5" name="Google Shape;85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04200" y="1169600"/>
            <a:ext cx="3551135" cy="376432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5"/>
          <p:cNvSpPr txBox="1"/>
          <p:nvPr/>
        </p:nvSpPr>
        <p:spPr>
          <a:xfrm>
            <a:off x="4902275" y="2143750"/>
            <a:ext cx="4095900" cy="25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ko" sz="1350" u="none" cap="none" strike="noStrike">
                <a:solidFill>
                  <a:srgbClr val="2A2A2A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세계 사망자 5명 가운데 1명은 화석연료에서 나오는 미세먼지 때문에 사망하는 것으로 분석됐다. 한국의 미세먼지 원인 조기사망률은 30.5%로 세계에서 네번째로 높았다.</a:t>
            </a:r>
            <a:endParaRPr b="0" i="0" sz="1350" u="none" cap="none" strike="noStrike">
              <a:solidFill>
                <a:srgbClr val="2A2A2A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2A2A2A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2A2A2A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2A2A2A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ko" sz="1350" u="none" cap="none" strike="noStrike">
                <a:solidFill>
                  <a:srgbClr val="2A2A2A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한국을  더 좋은 환경으로 바꿔야 되고,  SDGs에 공헌하기 위해서</a:t>
            </a:r>
            <a:endParaRPr b="0" i="0" sz="1350" u="none" cap="none" strike="noStrike">
              <a:solidFill>
                <a:srgbClr val="2A2A2A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2A2A2A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" sz="10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https://www.hani.co.kr/arti/science/science_general/982499.html</a:t>
            </a:r>
            <a:br>
              <a:rPr b="0" i="0" lang="ko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000" u="none" cap="none" strike="noStrike">
              <a:solidFill>
                <a:srgbClr val="2A2A2A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50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기술분석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440" name="Google Shape;440;p50"/>
          <p:cNvSpPr/>
          <p:nvPr/>
        </p:nvSpPr>
        <p:spPr>
          <a:xfrm>
            <a:off x="514975" y="1029950"/>
            <a:ext cx="1626600" cy="445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분석 결론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50"/>
          <p:cNvSpPr txBox="1"/>
          <p:nvPr/>
        </p:nvSpPr>
        <p:spPr>
          <a:xfrm>
            <a:off x="1281175" y="1557475"/>
            <a:ext cx="5664900" cy="26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대기 오염에 주로 어떤요소가 영향을 미치는가?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 AQI를 기준으로 → 오염물질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 오존 → 기온이 올라감에 따라서 오존의 영향력이 커짐 , 오존에 의해 오염물질이 합성됨.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 지역에 따라서 바람의 방향에 의해 AQI의 정도가 달라짐.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 바람의 세기가 약해 , 바람이 정체 → 미세먼지의 농도가 올라간다.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6" name="Google Shape;446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60275"/>
            <a:ext cx="9144003" cy="5022951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51"/>
          <p:cNvSpPr txBox="1"/>
          <p:nvPr/>
        </p:nvSpPr>
        <p:spPr>
          <a:xfrm>
            <a:off x="2408563" y="1798800"/>
            <a:ext cx="61557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81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ko" sz="4800" u="none" cap="none" strike="noStrike">
                <a:solidFill>
                  <a:srgbClr val="6C6F84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r>
              <a:rPr b="0" i="0" lang="ko" sz="8000" u="none" cap="none" strike="noStrike">
                <a:solidFill>
                  <a:srgbClr val="6C6F8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" sz="4800" u="none" cap="none" strike="noStrike">
                <a:solidFill>
                  <a:srgbClr val="6C6F84"/>
                </a:solidFill>
                <a:latin typeface="Arial"/>
                <a:ea typeface="Arial"/>
                <a:cs typeface="Arial"/>
                <a:sym typeface="Arial"/>
              </a:rPr>
              <a:t>예측분석</a:t>
            </a:r>
            <a:endParaRPr b="0" i="0" sz="4800" u="none" cap="none" strike="noStrike">
              <a:solidFill>
                <a:srgbClr val="6C6F8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ko"/>
              <a:t>예측분석</a:t>
            </a:r>
            <a:endParaRPr/>
          </a:p>
        </p:txBody>
      </p:sp>
      <p:sp>
        <p:nvSpPr>
          <p:cNvPr id="454" name="Google Shape;454;p52"/>
          <p:cNvSpPr/>
          <p:nvPr/>
        </p:nvSpPr>
        <p:spPr>
          <a:xfrm>
            <a:off x="445900" y="1080200"/>
            <a:ext cx="1614000" cy="370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SARIMA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52"/>
          <p:cNvSpPr txBox="1"/>
          <p:nvPr/>
        </p:nvSpPr>
        <p:spPr>
          <a:xfrm>
            <a:off x="759900" y="1588900"/>
            <a:ext cx="4741500" cy="13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SARIMA - 시계열 예측에 적합한 분석모델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AR : 자기자신을 종속변수로 하고 , 이전 값을 독립변수로 하는 것.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MA : 이전 값들의 오차들을 값에 반영.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S : 계절성을 모델에 추가한 것.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52"/>
          <p:cNvSpPr/>
          <p:nvPr/>
        </p:nvSpPr>
        <p:spPr>
          <a:xfrm>
            <a:off x="445900" y="3045900"/>
            <a:ext cx="1614000" cy="370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의사결정나무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52"/>
          <p:cNvSpPr txBox="1"/>
          <p:nvPr/>
        </p:nvSpPr>
        <p:spPr>
          <a:xfrm>
            <a:off x="822700" y="3554600"/>
            <a:ext cx="4471500" cy="9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 데이터가 선형을 띄지 않는 상태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 속성들의 중요도를 확인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ko"/>
              <a:t>예측분석</a:t>
            </a:r>
            <a:endParaRPr/>
          </a:p>
        </p:txBody>
      </p:sp>
      <p:sp>
        <p:nvSpPr>
          <p:cNvPr id="463" name="Google Shape;463;p53"/>
          <p:cNvSpPr/>
          <p:nvPr/>
        </p:nvSpPr>
        <p:spPr>
          <a:xfrm>
            <a:off x="445900" y="1080200"/>
            <a:ext cx="1614000" cy="370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SARIMA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4" name="Google Shape;464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525" y="1595275"/>
            <a:ext cx="3069374" cy="2362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38788" y="1626575"/>
            <a:ext cx="3002386" cy="229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5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224413" y="1595276"/>
            <a:ext cx="2815851" cy="2299700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53"/>
          <p:cNvSpPr/>
          <p:nvPr/>
        </p:nvSpPr>
        <p:spPr>
          <a:xfrm>
            <a:off x="784213" y="4127800"/>
            <a:ext cx="1614000" cy="370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53"/>
          <p:cNvSpPr/>
          <p:nvPr/>
        </p:nvSpPr>
        <p:spPr>
          <a:xfrm>
            <a:off x="3765000" y="4127800"/>
            <a:ext cx="1614000" cy="370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China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53"/>
          <p:cNvSpPr/>
          <p:nvPr/>
        </p:nvSpPr>
        <p:spPr>
          <a:xfrm>
            <a:off x="6832988" y="4127800"/>
            <a:ext cx="1614000" cy="370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Europa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ko"/>
              <a:t>예측분석</a:t>
            </a:r>
            <a:endParaRPr/>
          </a:p>
        </p:txBody>
      </p:sp>
      <p:pic>
        <p:nvPicPr>
          <p:cNvPr id="475" name="Google Shape;475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7100" y="1634700"/>
            <a:ext cx="5349048" cy="2922624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54"/>
          <p:cNvSpPr/>
          <p:nvPr/>
        </p:nvSpPr>
        <p:spPr>
          <a:xfrm>
            <a:off x="311700" y="1067625"/>
            <a:ext cx="1614000" cy="370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의사결정나무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ko"/>
              <a:t>예측분석</a:t>
            </a:r>
            <a:endParaRPr/>
          </a:p>
        </p:txBody>
      </p:sp>
      <p:sp>
        <p:nvSpPr>
          <p:cNvPr id="482" name="Google Shape;482;p55"/>
          <p:cNvSpPr/>
          <p:nvPr/>
        </p:nvSpPr>
        <p:spPr>
          <a:xfrm>
            <a:off x="311700" y="1067625"/>
            <a:ext cx="1614000" cy="370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의사결정나무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3" name="Google Shape;483;p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1700" y="1590900"/>
            <a:ext cx="5665398" cy="3112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8" name="Google Shape;488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60275"/>
            <a:ext cx="9144003" cy="5022951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p56"/>
          <p:cNvSpPr txBox="1"/>
          <p:nvPr/>
        </p:nvSpPr>
        <p:spPr>
          <a:xfrm>
            <a:off x="2408563" y="1798800"/>
            <a:ext cx="61557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81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ko" sz="4800" u="none" cap="none" strike="noStrike">
                <a:solidFill>
                  <a:srgbClr val="6C6F84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r>
              <a:rPr b="0" i="0" lang="ko" sz="8000" u="none" cap="none" strike="noStrike">
                <a:solidFill>
                  <a:srgbClr val="6C6F8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" sz="4800" u="none" cap="none" strike="noStrike">
                <a:solidFill>
                  <a:srgbClr val="6C6F84"/>
                </a:solidFill>
                <a:latin typeface="Arial"/>
                <a:ea typeface="Arial"/>
                <a:cs typeface="Arial"/>
                <a:sym typeface="Arial"/>
              </a:rPr>
              <a:t>처방분석</a:t>
            </a:r>
            <a:endParaRPr b="0" i="0" sz="4800" u="none" cap="none" strike="noStrike">
              <a:solidFill>
                <a:srgbClr val="6C6F8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57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처방분석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496" name="Google Shape;496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975" y="852350"/>
            <a:ext cx="3908474" cy="4176099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57"/>
          <p:cNvSpPr txBox="1"/>
          <p:nvPr/>
        </p:nvSpPr>
        <p:spPr>
          <a:xfrm>
            <a:off x="4128325" y="879800"/>
            <a:ext cx="4717200" cy="41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결과적으로 AQI에 가장 영향을 주는 것이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 오염물질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 계절에 따른 기상 요소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이기 때문에 , 이러한 정보를 토대로 해당 데이터가 수집된 부근을 보면 ,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주변에 공장지대가 없지만 , 아래에서 불어오는 바람이 인구가 밀집된 지역이 있기 때문에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이후의 , 공장지대의 위치선정에 대한 이야기를 하자면 바람의 영향을 받기 때문에 인구밀집이 집중적으로 된 지역 부근에는 설치하지 않는 것이 좋을 것 같다.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 인구 밀집에 의한 오염 물질 → 도시의 환경 오염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 비교적 기온이 높은 도시 → 오존의 형성 촉진화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 공장지대와 겹치면 위험할 수 있다.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57"/>
          <p:cNvSpPr/>
          <p:nvPr/>
        </p:nvSpPr>
        <p:spPr>
          <a:xfrm>
            <a:off x="1904113" y="1891875"/>
            <a:ext cx="256200" cy="3054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58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처방분석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504" name="Google Shape;504;p5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8550" y="926775"/>
            <a:ext cx="4043625" cy="3793625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58"/>
          <p:cNvSpPr txBox="1"/>
          <p:nvPr/>
        </p:nvSpPr>
        <p:spPr>
          <a:xfrm>
            <a:off x="4277225" y="926775"/>
            <a:ext cx="4717200" cy="40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해당 지역은 주변 지역에 큰 도시나 , 아니면 공장지대가 없는 것으로 확인이 되었다.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예측분석의 결과를 보면 AQI의 수치가 조금씩 낮아지고 있는 것을 볼 수 있는데 , 이럴 경우 산업체는 공장지대를 설치 할 시 지리적인 환경을 고려할 수 있다.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분석 결과에 따르면 , 버밍엄 , 런던과 같은 대도시가 위치한 방향과 그리고 프랑스와 가까운 오른쪽 아래 방향 이렇게 도시지역에서 오는 바람에 높게 나타나는 경향이 존재하기에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공장지대의 설치에 이러한 위치적인 특성과 그리고 계절적인 요소를 고려하면 좋을 것 같다.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p58"/>
          <p:cNvSpPr/>
          <p:nvPr/>
        </p:nvSpPr>
        <p:spPr>
          <a:xfrm>
            <a:off x="2073463" y="1701375"/>
            <a:ext cx="256200" cy="3054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58"/>
          <p:cNvSpPr/>
          <p:nvPr/>
        </p:nvSpPr>
        <p:spPr>
          <a:xfrm>
            <a:off x="2815863" y="2647950"/>
            <a:ext cx="256200" cy="3054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59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처방분석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513" name="Google Shape;513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9850" y="920675"/>
            <a:ext cx="4279200" cy="3793625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59"/>
          <p:cNvSpPr txBox="1"/>
          <p:nvPr/>
        </p:nvSpPr>
        <p:spPr>
          <a:xfrm>
            <a:off x="4507325" y="879800"/>
            <a:ext cx="4717200" cy="41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중국은 데이터를 수집한 지역이 상당히 , 시골지역이기도 하고 그리고 주변에 큰 공장지대가 없고 , 아직 있는 도시가 조금 떨어진 지역에 란저우 시가 있다.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전체적으로 , 중국은 황사의 존재로 인하여 dust가 높게 나와서 AQI가 높은 경향이 존재한다.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그리고 , 왼쪽 아래에서 불어오는 바람에 상당히 영향을 받는 경향을 보이는데 , 위치적으로 보면 인도의 영향을 강하게 받는 것으로 보인다.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그리고 우리들의 분석결과를 보면 , 중국은 때때로 바람의 속도가 낮아 오염물질이 모여있는 부분도 있기 때문에 , 그러한 위치에 공장을 두지 않는  것이 좋아 보인다.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그리고 , 중국 주변의 나라의 영향도 고려하는 것이 좋아 보인다.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바람의 방향이나 , 온도와 관련되어 처방을 하자면 대체적으로 공장지대를 설치한다면 바다와 근접한 지역이 바람의 이동이 빠른 경향이 있어 , 황해 방향에 설치를 하는 것이 더 좋을 것 같다.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"/>
          <p:cNvSpPr txBox="1"/>
          <p:nvPr>
            <p:ph type="title"/>
          </p:nvPr>
        </p:nvSpPr>
        <p:spPr>
          <a:xfrm>
            <a:off x="311700" y="3153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09"/>
              <a:buFont typeface="Arial"/>
              <a:buNone/>
            </a:pPr>
            <a:r>
              <a:rPr lang="ko" sz="1800">
                <a:solidFill>
                  <a:schemeClr val="dk2"/>
                </a:solidFill>
              </a:rPr>
              <a:t>미국</a:t>
            </a:r>
            <a:endParaRPr/>
          </a:p>
        </p:txBody>
      </p:sp>
      <p:sp>
        <p:nvSpPr>
          <p:cNvPr id="92" name="Google Shape;92;p6"/>
          <p:cNvSpPr txBox="1"/>
          <p:nvPr>
            <p:ph type="title"/>
          </p:nvPr>
        </p:nvSpPr>
        <p:spPr>
          <a:xfrm>
            <a:off x="404950" y="784625"/>
            <a:ext cx="8520600" cy="27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2262"/>
              <a:buFont typeface="Arial"/>
              <a:buNone/>
            </a:pPr>
            <a:r>
              <a:rPr b="1" lang="ko" sz="1522">
                <a:solidFill>
                  <a:srgbClr val="FF0000"/>
                </a:solidFill>
              </a:rPr>
              <a:t>・미국 오클라호마주의 중요 산업</a:t>
            </a:r>
            <a:endParaRPr b="1" sz="1522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83193"/>
              <a:buFont typeface="Arial"/>
              <a:buNone/>
            </a:pPr>
            <a:r>
              <a:t/>
            </a:r>
            <a:endParaRPr b="1" sz="1322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83193"/>
              <a:buFont typeface="Arial"/>
              <a:buNone/>
            </a:pPr>
            <a:r>
              <a:t/>
            </a:r>
            <a:endParaRPr b="1" sz="1322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6744"/>
              <a:buFont typeface="Arial"/>
              <a:buNone/>
            </a:pPr>
            <a:r>
              <a:rPr b="1" lang="ko" sz="1433"/>
              <a:t>항공우주산업</a:t>
            </a:r>
            <a:r>
              <a:rPr lang="ko" sz="1433"/>
              <a:t>: 오클라호마주는 항공우주산업이 발달한 지역으로, 터울사(Tulsa)와 오클라호마 시티</a:t>
            </a:r>
            <a:endParaRPr sz="1433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6744"/>
              <a:buFont typeface="Arial"/>
              <a:buNone/>
            </a:pPr>
            <a:r>
              <a:rPr b="1" lang="ko" sz="1433"/>
              <a:t>석유 및 천연가스 산업</a:t>
            </a:r>
            <a:r>
              <a:rPr lang="ko" sz="1433"/>
              <a:t>: 오클라호마주는 석유와 천연가스가 풍부한 지역으로, 석유 정제 공장과 천연가스 관련 시설이 많이 있다.</a:t>
            </a:r>
            <a:endParaRPr sz="1433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6744"/>
              <a:buFont typeface="Arial"/>
              <a:buNone/>
            </a:pPr>
            <a:r>
              <a:rPr b="1" lang="ko" sz="1433"/>
              <a:t>자동차 산업</a:t>
            </a:r>
            <a:r>
              <a:rPr lang="ko" sz="1433"/>
              <a:t>: 오클라호마주에는 자동차 부품 제조업체와 자동차 조립 공장이 존재한다.</a:t>
            </a:r>
            <a:endParaRPr sz="1433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6744"/>
              <a:buFont typeface="Arial"/>
              <a:buNone/>
            </a:pPr>
            <a:r>
              <a:rPr b="1" lang="ko" sz="1433"/>
              <a:t>식품 가공업</a:t>
            </a:r>
            <a:r>
              <a:rPr lang="ko" sz="1433"/>
              <a:t>: 농업이 발달한 지역으로, 식품 제조 공장과 식품 가공 시설이 주 전역에 분포해 있다.</a:t>
            </a:r>
            <a:endParaRPr sz="1433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6744"/>
              <a:buFont typeface="Arial"/>
              <a:buNone/>
            </a:pPr>
            <a:r>
              <a:rPr b="1" lang="ko" sz="1433"/>
              <a:t>화학 산업</a:t>
            </a:r>
            <a:r>
              <a:rPr lang="ko" sz="1433"/>
              <a:t>: 오클라호마주에는 화학 제품의 제조 및 가공을 하는 화학 공장이 많이 있다</a:t>
            </a:r>
            <a:endParaRPr sz="1433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6744"/>
              <a:buFont typeface="Arial"/>
              <a:buNone/>
            </a:pPr>
            <a:r>
              <a:t/>
            </a:r>
            <a:endParaRPr sz="1433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83193"/>
              <a:buFont typeface="Arial"/>
              <a:buNone/>
            </a:pPr>
            <a:r>
              <a:t/>
            </a:r>
            <a:endParaRPr sz="1322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2262"/>
              <a:buFont typeface="Arial"/>
              <a:buNone/>
            </a:pPr>
            <a:r>
              <a:rPr b="1" lang="ko" sz="1522">
                <a:solidFill>
                  <a:srgbClr val="FF0000"/>
                </a:solidFill>
              </a:rPr>
              <a:t>・미국 오클라호마주에서 무슨 대기 오염 물질이 나오는지</a:t>
            </a:r>
            <a:endParaRPr b="1" sz="1522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2262"/>
              <a:buFont typeface="Arial"/>
              <a:buNone/>
            </a:pPr>
            <a:r>
              <a:t/>
            </a:r>
            <a:endParaRPr b="1" sz="1522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1223"/>
              <a:buFont typeface="Arial"/>
              <a:buNone/>
            </a:pPr>
            <a:r>
              <a:rPr b="1" lang="ko" sz="1544"/>
              <a:t>미세먼지 (PM2.5 및 PM10)</a:t>
            </a:r>
            <a:r>
              <a:rPr lang="ko" sz="1544"/>
              <a:t>: 공장 배기가스나 제조 과정에서 발생하며, 대기 중에 부유하여 미세먼지로 존재한다.</a:t>
            </a:r>
            <a:endParaRPr sz="1544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1223"/>
              <a:buFont typeface="Arial"/>
              <a:buNone/>
            </a:pPr>
            <a:r>
              <a:rPr b="1" lang="ko" sz="1544"/>
              <a:t>암모니아 (NH3)</a:t>
            </a:r>
            <a:r>
              <a:rPr lang="ko" sz="1544"/>
              <a:t>: 농업 관련 공장이나 비료 공장에서 배출된다.</a:t>
            </a:r>
            <a:endParaRPr sz="1544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0825"/>
              <a:buFont typeface="Arial"/>
              <a:buNone/>
            </a:pPr>
            <a:r>
              <a:t/>
            </a:r>
            <a:endParaRPr sz="121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93" name="Google Shape;93;p6"/>
          <p:cNvSpPr txBox="1"/>
          <p:nvPr>
            <p:ph type="title"/>
          </p:nvPr>
        </p:nvSpPr>
        <p:spPr>
          <a:xfrm>
            <a:off x="404950" y="42403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09"/>
              <a:buFont typeface="Arial"/>
              <a:buNone/>
            </a:pPr>
            <a:r>
              <a:rPr lang="ko" sz="1800">
                <a:solidFill>
                  <a:schemeClr val="dk2"/>
                </a:solidFill>
              </a:rPr>
              <a:t>참고자료: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874"/>
              <a:buFont typeface="Arial"/>
              <a:buNone/>
            </a:pPr>
            <a:r>
              <a:rPr lang="ko" sz="1777" u="sng">
                <a:solidFill>
                  <a:schemeClr val="hlink"/>
                </a:solidFill>
                <a:hlinkClick r:id="rId3"/>
              </a:rPr>
              <a:t>https://www.deq.ok.gov/</a:t>
            </a:r>
            <a:endParaRPr sz="1777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874"/>
              <a:buFont typeface="Arial"/>
              <a:buNone/>
            </a:pPr>
            <a:r>
              <a:rPr lang="ko" sz="1777"/>
              <a:t>Oklahoma State Chamber of Commerce</a:t>
            </a:r>
            <a:endParaRPr sz="1777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874"/>
              <a:buFont typeface="Arial"/>
              <a:buNone/>
            </a:pPr>
            <a:r>
              <a:t/>
            </a:r>
            <a:endParaRPr sz="1777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09"/>
              <a:buFont typeface="Arial"/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60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처방분석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520" name="Google Shape;520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97475"/>
            <a:ext cx="8839199" cy="3115019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60"/>
          <p:cNvSpPr txBox="1"/>
          <p:nvPr/>
        </p:nvSpPr>
        <p:spPr>
          <a:xfrm>
            <a:off x="1589625" y="4512725"/>
            <a:ext cx="4487400" cy="4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인도에서 불어오는바람 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6" name="Google Shape;526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p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60275"/>
            <a:ext cx="9144003" cy="5022951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61"/>
          <p:cNvSpPr txBox="1"/>
          <p:nvPr/>
        </p:nvSpPr>
        <p:spPr>
          <a:xfrm>
            <a:off x="2408563" y="1798800"/>
            <a:ext cx="61557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81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ko" sz="4800" u="none" cap="none" strike="noStrike">
                <a:solidFill>
                  <a:srgbClr val="6C6F84"/>
                </a:solidFill>
                <a:latin typeface="Arial"/>
                <a:ea typeface="Arial"/>
                <a:cs typeface="Arial"/>
                <a:sym typeface="Arial"/>
              </a:rPr>
              <a:t>06</a:t>
            </a:r>
            <a:r>
              <a:rPr b="0" i="0" lang="ko" sz="8000" u="none" cap="none" strike="noStrike">
                <a:solidFill>
                  <a:srgbClr val="6C6F8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" sz="4800" u="none" cap="none" strike="noStrike">
                <a:solidFill>
                  <a:srgbClr val="6C6F84"/>
                </a:solidFill>
                <a:latin typeface="Arial"/>
                <a:ea typeface="Arial"/>
                <a:cs typeface="Arial"/>
                <a:sym typeface="Arial"/>
              </a:rPr>
              <a:t>결론 및 성찰</a:t>
            </a:r>
            <a:endParaRPr b="0" i="0" sz="4800" u="none" cap="none" strike="noStrike">
              <a:solidFill>
                <a:srgbClr val="6C6F8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62"/>
          <p:cNvSpPr txBox="1"/>
          <p:nvPr>
            <p:ph type="title"/>
          </p:nvPr>
        </p:nvSpPr>
        <p:spPr>
          <a:xfrm>
            <a:off x="623400" y="472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>
                <a:solidFill>
                  <a:schemeClr val="dk2"/>
                </a:solidFill>
              </a:rPr>
              <a:t>결론 및 성찰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534" name="Google Shape;534;p62"/>
          <p:cNvSpPr txBox="1"/>
          <p:nvPr/>
        </p:nvSpPr>
        <p:spPr>
          <a:xfrm>
            <a:off x="724500" y="988475"/>
            <a:ext cx="8318400" cy="4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SDGs를 달성하기 위해서, 기술분석을 통해 대기오염에 큰 영향을 미치는 요인들을 분석하였고, AQI 지수를 통해서 주변의 공장배치도 중요하지만 풍향의 요소도 배제할수 없다는 것을 알았다.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그리고 데이터를 수집한 지역이 인구가 덜 밀집된 시골, 교외지역이라서 인구가 밀집된 지역과 비교를 못하는 것이 아쉬웠다 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다음번에는 인구가 밀집된 지역과 공장이 위치한 인구가 적은 시골, 교외 지역과 비교 분석을 해보고 싶다.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9" name="Google Shape;539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8602138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30100" y="0"/>
            <a:ext cx="48138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7"/>
          <p:cNvSpPr txBox="1"/>
          <p:nvPr/>
        </p:nvSpPr>
        <p:spPr>
          <a:xfrm>
            <a:off x="532075" y="532075"/>
            <a:ext cx="3281100" cy="41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rPr>
              <a:t>・조사한 위치에서의 근처의 공장</a:t>
            </a:r>
            <a:endParaRPr b="0" i="0" sz="1800" u="none" cap="none" strike="noStrike">
              <a:solidFill>
                <a:srgbClr val="FF99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인근 공장은 주로 세 곳에 있다.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 위치트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 털사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 오클라호마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7"/>
          <p:cNvSpPr/>
          <p:nvPr/>
        </p:nvSpPr>
        <p:spPr>
          <a:xfrm>
            <a:off x="6574450" y="1182450"/>
            <a:ext cx="325200" cy="404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7"/>
          <p:cNvSpPr/>
          <p:nvPr/>
        </p:nvSpPr>
        <p:spPr>
          <a:xfrm>
            <a:off x="6030300" y="49300"/>
            <a:ext cx="620700" cy="620700"/>
          </a:xfrm>
          <a:prstGeom prst="ellipse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7"/>
          <p:cNvSpPr/>
          <p:nvPr/>
        </p:nvSpPr>
        <p:spPr>
          <a:xfrm>
            <a:off x="5621075" y="3709525"/>
            <a:ext cx="872400" cy="872400"/>
          </a:xfrm>
          <a:prstGeom prst="ellipse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7"/>
          <p:cNvSpPr/>
          <p:nvPr/>
        </p:nvSpPr>
        <p:spPr>
          <a:xfrm>
            <a:off x="7911700" y="2768200"/>
            <a:ext cx="620700" cy="620700"/>
          </a:xfrm>
          <a:prstGeom prst="ellipse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8"/>
          <p:cNvSpPr txBox="1"/>
          <p:nvPr>
            <p:ph type="title"/>
          </p:nvPr>
        </p:nvSpPr>
        <p:spPr>
          <a:xfrm>
            <a:off x="311700" y="3153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09"/>
              <a:buFont typeface="Arial"/>
              <a:buNone/>
            </a:pPr>
            <a:r>
              <a:rPr lang="ko" sz="1800">
                <a:solidFill>
                  <a:schemeClr val="dk2"/>
                </a:solidFill>
              </a:rPr>
              <a:t>중국</a:t>
            </a:r>
            <a:endParaRPr/>
          </a:p>
        </p:txBody>
      </p:sp>
      <p:sp>
        <p:nvSpPr>
          <p:cNvPr id="109" name="Google Shape;109;p8"/>
          <p:cNvSpPr txBox="1"/>
          <p:nvPr>
            <p:ph type="title"/>
          </p:nvPr>
        </p:nvSpPr>
        <p:spPr>
          <a:xfrm>
            <a:off x="404950" y="784625"/>
            <a:ext cx="8605800" cy="27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2262"/>
              <a:buFont typeface="Arial"/>
              <a:buNone/>
            </a:pPr>
            <a:r>
              <a:rPr b="1" lang="ko" sz="1522">
                <a:solidFill>
                  <a:srgbClr val="FF0000"/>
                </a:solidFill>
              </a:rPr>
              <a:t>・중국 란저우의 중요 산업</a:t>
            </a:r>
            <a:endParaRPr b="1" sz="1522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83193"/>
              <a:buFont typeface="Arial"/>
              <a:buNone/>
            </a:pPr>
            <a:r>
              <a:t/>
            </a:r>
            <a:endParaRPr b="1" sz="1322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6744"/>
              <a:buFont typeface="Arial"/>
              <a:buNone/>
            </a:pPr>
            <a:r>
              <a:rPr b="1" lang="ko" sz="1433"/>
              <a:t>자동차 산업</a:t>
            </a:r>
            <a:r>
              <a:rPr lang="ko" sz="1433"/>
              <a:t>: </a:t>
            </a:r>
            <a:r>
              <a:rPr lang="ko" sz="1400">
                <a:solidFill>
                  <a:schemeClr val="dk2"/>
                </a:solidFill>
              </a:rPr>
              <a:t>승용차, 상용차, 이륜차 등 특히  EV의 주요 생산 거점</a:t>
            </a:r>
            <a:endParaRPr sz="1433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5862"/>
              <a:buFont typeface="Arial"/>
              <a:buNone/>
            </a:pPr>
            <a:r>
              <a:rPr b="1" lang="ko" sz="1450"/>
              <a:t>하이테크 산업</a:t>
            </a:r>
            <a:r>
              <a:rPr lang="ko" sz="1433"/>
              <a:t>: </a:t>
            </a:r>
            <a:r>
              <a:rPr b="1" lang="ko" sz="1350"/>
              <a:t>베이징은 중국 하이테크 산업의 중심지 중 하나. </a:t>
            </a:r>
            <a:r>
              <a:rPr b="1" lang="ko" sz="1338"/>
              <a:t>중관촌과 기원구는 중국의 '실리콘 밸리'라고 불리는 베이징 최대의 하이테크 산업 집적지</a:t>
            </a:r>
            <a:endParaRPr sz="1238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5862"/>
              <a:buFont typeface="Arial"/>
              <a:buNone/>
            </a:pPr>
            <a:r>
              <a:rPr b="1" lang="ko" sz="1450"/>
              <a:t>서비스업</a:t>
            </a:r>
            <a:r>
              <a:rPr lang="ko" sz="1433"/>
              <a:t>: </a:t>
            </a:r>
            <a:r>
              <a:rPr b="1" lang="ko" sz="1338"/>
              <a:t>금융, 보험, 부동산, 소매, 도매, 음식, 정보통신, 소프트웨어, 문화·엔터테인먼트 등 폭넓은 업종 포함</a:t>
            </a:r>
            <a:endParaRPr sz="1322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6744"/>
              <a:buFont typeface="Arial"/>
              <a:buNone/>
            </a:pPr>
            <a:r>
              <a:t/>
            </a:r>
            <a:endParaRPr sz="1433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83193"/>
              <a:buFont typeface="Arial"/>
              <a:buNone/>
            </a:pPr>
            <a:r>
              <a:t/>
            </a:r>
            <a:endParaRPr sz="1322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2262"/>
              <a:buFont typeface="Arial"/>
              <a:buNone/>
            </a:pPr>
            <a:r>
              <a:rPr b="1" lang="ko" sz="1522">
                <a:solidFill>
                  <a:srgbClr val="FF0000"/>
                </a:solidFill>
              </a:rPr>
              <a:t>・중국 란저우에서 무슨 물질이 나오는지</a:t>
            </a:r>
            <a:endParaRPr b="1" sz="1522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2262"/>
              <a:buFont typeface="Arial"/>
              <a:buNone/>
            </a:pPr>
            <a:r>
              <a:t/>
            </a:r>
            <a:endParaRPr b="1" sz="1522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ko" sz="1400" u="sng">
                <a:solidFill>
                  <a:schemeClr val="dk2"/>
                </a:solidFill>
              </a:rPr>
              <a:t>미새먼지(pm2.5, pm10):</a:t>
            </a:r>
            <a:r>
              <a:rPr lang="ko" sz="1400">
                <a:solidFill>
                  <a:schemeClr val="dk2"/>
                </a:solidFill>
              </a:rPr>
              <a:t> 원료를 가공하거나 제품을 제조하는 과정에서 발생</a:t>
            </a:r>
            <a:endParaRPr sz="14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ko" sz="1400" u="sng">
                <a:solidFill>
                  <a:schemeClr val="dk2"/>
                </a:solidFill>
              </a:rPr>
              <a:t>휘발성 유기 화합물(VOC):</a:t>
            </a:r>
            <a:r>
              <a:rPr lang="ko" sz="1400">
                <a:solidFill>
                  <a:schemeClr val="dk2"/>
                </a:solidFill>
              </a:rPr>
              <a:t> 도료, 접착제, 용제 등의 화학 제품에 포함되는 휘발성이 높은 유기 화합물</a:t>
            </a:r>
            <a:endParaRPr sz="14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ko" sz="1400" u="sng">
                <a:solidFill>
                  <a:schemeClr val="dk2"/>
                </a:solidFill>
              </a:rPr>
              <a:t>질소 산화물(NOx):</a:t>
            </a:r>
            <a:r>
              <a:rPr lang="ko" sz="1400">
                <a:solidFill>
                  <a:schemeClr val="dk2"/>
                </a:solidFill>
              </a:rPr>
              <a:t> 화석연료를 연소하여 발생하는 가스상 오염물</a:t>
            </a:r>
            <a:endParaRPr sz="14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ko" sz="1400" u="sng">
                <a:solidFill>
                  <a:schemeClr val="dk2"/>
                </a:solidFill>
              </a:rPr>
              <a:t>황산화물(SOx):</a:t>
            </a:r>
            <a:r>
              <a:rPr lang="ko" sz="1400">
                <a:solidFill>
                  <a:schemeClr val="dk2"/>
                </a:solidFill>
              </a:rPr>
              <a:t> 화석연료를 연소하여 발생하는 가스상 오염물</a:t>
            </a:r>
            <a:endParaRPr sz="14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ko" sz="1400" u="sng">
                <a:solidFill>
                  <a:schemeClr val="dk2"/>
                </a:solidFill>
              </a:rPr>
              <a:t>염소 화합물:</a:t>
            </a:r>
            <a:r>
              <a:rPr lang="ko" sz="1400">
                <a:solidFill>
                  <a:schemeClr val="dk2"/>
                </a:solidFill>
              </a:rPr>
              <a:t> 염소를 포함한 화학제품을 제조하는 과정에서 발생하는 가스상 또는 고체상 오염물질</a:t>
            </a:r>
            <a:endParaRPr sz="14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1223"/>
              <a:buFont typeface="Arial"/>
              <a:buNone/>
            </a:pPr>
            <a:r>
              <a:t/>
            </a:r>
            <a:endParaRPr b="1" sz="1544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110" name="Google Shape;110;p8"/>
          <p:cNvSpPr txBox="1"/>
          <p:nvPr>
            <p:ph type="title"/>
          </p:nvPr>
        </p:nvSpPr>
        <p:spPr>
          <a:xfrm>
            <a:off x="404950" y="42403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09"/>
              <a:buFont typeface="Arial"/>
              <a:buNone/>
            </a:pPr>
            <a:r>
              <a:rPr lang="ko" sz="1800">
                <a:solidFill>
                  <a:schemeClr val="dk2"/>
                </a:solidFill>
              </a:rPr>
              <a:t>참고자료: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5862"/>
              <a:buFont typeface="Arial"/>
              <a:buNone/>
            </a:pPr>
            <a:r>
              <a:rPr b="1" lang="ko" sz="1450"/>
              <a:t>https://english.beijing.gov.cn/</a:t>
            </a:r>
            <a:endParaRPr sz="1777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874"/>
              <a:buFont typeface="Arial"/>
              <a:buNone/>
            </a:pPr>
            <a:r>
              <a:t/>
            </a:r>
            <a:endParaRPr sz="1777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09"/>
              <a:buFont typeface="Arial"/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ko" sz="1800"/>
              <a:t>영국</a:t>
            </a:r>
            <a:endParaRPr/>
          </a:p>
        </p:txBody>
      </p:sp>
      <p:sp>
        <p:nvSpPr>
          <p:cNvPr id="116" name="Google Shape;116;p9"/>
          <p:cNvSpPr txBox="1"/>
          <p:nvPr/>
        </p:nvSpPr>
        <p:spPr>
          <a:xfrm>
            <a:off x="1051400" y="906800"/>
            <a:ext cx="6436200" cy="3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22"/>
              <a:buFont typeface="Arial"/>
              <a:buNone/>
            </a:pPr>
            <a:r>
              <a:rPr b="1" i="0" lang="ko" sz="1522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・영국 의 중요 산업</a:t>
            </a:r>
            <a:endParaRPr b="1" i="0" sz="13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ko" sz="1350" u="none" cap="none" strike="noStrike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-</a:t>
            </a:r>
            <a:r>
              <a:rPr b="1" i="0" lang="ko" sz="1350" u="none" cap="none" strike="noStrike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전력산업</a:t>
            </a:r>
            <a:r>
              <a:rPr b="0" i="0" lang="ko" sz="1350" u="none" cap="none" strike="noStrike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: 발전소에서 나오는 매연과 질소산화물(NOx) 등의 배출물은 대기 중에 미세먼지를 생성하는 주요 원인입니다.특히 석탄화력발전소는 미세먼지 오염의 큰 발생원이 되고 있습니다.</a:t>
            </a:r>
            <a:endParaRPr b="0" i="0" sz="1350" u="none" cap="none" strike="noStrike">
              <a:solidFill>
                <a:schemeClr val="dk1"/>
              </a:solidFill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ko" sz="1350" u="none" cap="none" strike="noStrike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-</a:t>
            </a:r>
            <a:r>
              <a:rPr b="1" i="0" lang="ko" sz="1350" u="none" cap="none" strike="noStrike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교통 운수업</a:t>
            </a:r>
            <a:r>
              <a:rPr b="0" i="0" lang="ko" sz="1350" u="none" cap="none" strike="noStrike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: 경유차와 휘발유차에서 배출되는 질소산화물(NOx)과 검은 연기는 미세먼지의 주요 발생원입니다.특히 도시 지역의 교통 체증은 미세먼지 농도 상승에 크게 영향을 미칩니다.</a:t>
            </a:r>
            <a:endParaRPr b="0" i="0" sz="1350" u="none" cap="none" strike="noStrike">
              <a:solidFill>
                <a:schemeClr val="dk1"/>
              </a:solidFill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ko" sz="1350" u="none" cap="none" strike="noStrike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-</a:t>
            </a:r>
            <a:r>
              <a:rPr b="1" i="0" lang="ko" sz="1350" u="none" cap="none" strike="noStrike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산업</a:t>
            </a:r>
            <a:r>
              <a:rPr b="0" i="0" lang="ko" sz="1350" u="none" cap="none" strike="noStrike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 : 제조업이나 건설업에서 배출되는 매연이나 휘발성 유기화합물(VOCs)은 미세먼지 생성에 기여합니다.</a:t>
            </a:r>
            <a:endParaRPr b="1" i="0" sz="13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sz="13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ko" sz="13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・영국 에서 나오는 오염 물질</a:t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b="1" i="0" lang="k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미세먼지 (PM2.5 및 PM10)</a:t>
            </a:r>
            <a:r>
              <a:rPr b="0" i="0" lang="k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공장 배기가스나 제조 과정에서 발생하며, 대기 중에 부유하여 미세먼지로 존재한다.</a:t>
            </a:r>
            <a:endParaRPr b="0" i="0" sz="1100" u="none" cap="none" strike="noStrike">
              <a:solidFill>
                <a:srgbClr val="55555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b="1" i="0" lang="k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오존 (O3)</a:t>
            </a:r>
            <a:r>
              <a:rPr b="0" i="0" lang="k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:호흡기 질환을 유발하는 오염물질로, 특히 여름철 강한 햇빛 아래 농도가 높아져 주의가 필요한다.</a:t>
            </a:r>
            <a:endParaRPr b="0" i="0" sz="1100" u="none" cap="none" strike="noStrike">
              <a:solidFill>
                <a:srgbClr val="55555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rgbClr val="555555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b="1" i="0" lang="ko" sz="1100" u="none" cap="none" strike="noStrike">
                <a:solidFill>
                  <a:srgbClr val="555555"/>
                </a:solidFill>
                <a:latin typeface="Arial"/>
                <a:ea typeface="Arial"/>
                <a:cs typeface="Arial"/>
                <a:sym typeface="Arial"/>
              </a:rPr>
              <a:t>일산화탄소(CO)</a:t>
            </a:r>
            <a:r>
              <a:rPr b="0" i="0" lang="ko" sz="1100" u="none" cap="none" strike="noStrike">
                <a:solidFill>
                  <a:srgbClr val="555555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b="0" i="0" lang="k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무색, 무취, 무미로 눈에 띄지 않지만, 심각한 산소 결핍을 유발하여 사망에 이르게 할 수 있는 독성 가스이다.</a:t>
            </a:r>
            <a:endParaRPr b="0" i="0" sz="1100" u="none" cap="none" strike="noStrike">
              <a:solidFill>
                <a:srgbClr val="55555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https://open-meteo.com/</a:t>
            </a:r>
            <a:br>
              <a:rPr b="0" i="0" lang="ko" sz="1100" u="none" cap="none" strike="noStrike">
                <a:solidFill>
                  <a:srgbClr val="555555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100" u="none" cap="none" strike="noStrike">
              <a:solidFill>
                <a:srgbClr val="55555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55555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